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4" r:id="rId2"/>
    <p:sldId id="349" r:id="rId3"/>
    <p:sldId id="350" r:id="rId4"/>
    <p:sldId id="352" r:id="rId5"/>
    <p:sldId id="351" r:id="rId6"/>
    <p:sldId id="343" r:id="rId7"/>
    <p:sldId id="336" r:id="rId8"/>
    <p:sldId id="338" r:id="rId9"/>
    <p:sldId id="337" r:id="rId10"/>
  </p:sldIdLst>
  <p:sldSz cx="9144000" cy="6858000" type="screen4x3"/>
  <p:notesSz cx="6805613" cy="9944100"/>
  <p:defaultTextStyle>
    <a:defPPr>
      <a:defRPr lang="nl-NL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pitchFamily="-1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ine Schoots" initials="CS" lastIdx="5" clrIdx="0"/>
  <p:cmAuthor id="1" name="Barbera Veltkamp" initials="BV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777777"/>
    <a:srgbClr val="B2B2B2"/>
    <a:srgbClr val="046F96"/>
    <a:srgbClr val="4E962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86092" autoAdjust="0"/>
  </p:normalViewPr>
  <p:slideViewPr>
    <p:cSldViewPr>
      <p:cViewPr>
        <p:scale>
          <a:sx n="100" d="100"/>
          <a:sy n="100" d="100"/>
        </p:scale>
        <p:origin x="-12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72" y="-96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F89ACFE-1B66-48F7-8DDF-873F3C5E0E21}" type="datetimeFigureOut">
              <a:rPr lang="nl-NL"/>
              <a:pPr/>
              <a:t>6-7-2015</a:t>
            </a:fld>
            <a:endParaRPr lang="nl-NL" dirty="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DE16A77-F20A-4AAD-9DA5-C0FA766F01E5}" type="slidenum">
              <a:rPr lang="nl-NL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F805778-57C9-4247-9677-F145B0B56BC5}" type="datetimeFigureOut">
              <a:rPr lang="nl-NL"/>
              <a:pPr/>
              <a:t>6-7-2015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067F816-95B0-40A5-A8AF-A8EC37A4B1FE}" type="slidenum">
              <a:rPr lang="nl-NL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1</a:t>
            </a:fld>
            <a:endParaRPr lang="nl-N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3</a:t>
            </a:fld>
            <a:endParaRPr lang="nl-N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4</a:t>
            </a:fld>
            <a:endParaRPr lang="nl-N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5</a:t>
            </a:fld>
            <a:endParaRPr lang="nl-N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6</a:t>
            </a:fld>
            <a:endParaRPr lang="nl-N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8</a:t>
            </a:fld>
            <a:endParaRPr lang="nl-N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7F816-95B0-40A5-A8AF-A8EC37A4B1FE}" type="slidenum">
              <a:rPr lang="nl-NL" smtClean="0"/>
              <a:pPr/>
              <a:t>9</a:t>
            </a:fld>
            <a:endParaRPr lang="nl-N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hpPagina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22DC7-D843-4707-8A18-D61054AE9C29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4486275" y="6540500"/>
            <a:ext cx="4157663" cy="32702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>
          <a:xfrm>
            <a:off x="374650" y="6378575"/>
            <a:ext cx="712788" cy="363538"/>
          </a:xfrm>
        </p:spPr>
        <p:txBody>
          <a:bodyPr/>
          <a:lstStyle>
            <a:lvl1pPr>
              <a:defRPr/>
            </a:lvl1pPr>
          </a:lstStyle>
          <a:p>
            <a:fld id="{D8DA4E3F-CDB5-42DC-8F59-C85F8BD2B832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 userDrawn="1"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800" dirty="0">
              <a:solidFill>
                <a:srgbClr val="FFFFFF"/>
              </a:solidFill>
              <a:ea typeface="ＭＳ Ｐゴシック" pitchFamily="-128" charset="-128"/>
            </a:endParaRPr>
          </a:p>
        </p:txBody>
      </p:sp>
      <p:sp>
        <p:nvSpPr>
          <p:cNvPr id="11267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800225"/>
            <a:ext cx="8229600" cy="441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028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6275" y="6540500"/>
            <a:ext cx="41576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0" name="shpPagina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4650" y="6378575"/>
            <a:ext cx="71278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fld id="{CC92B0E4-332E-49AB-B575-B466619D4B51}" type="slidenum">
              <a:rPr lang="nl-NL"/>
              <a:pPr/>
              <a:t>‹nr.›</a:t>
            </a:fld>
            <a:endParaRPr lang="nl-NL" dirty="0"/>
          </a:p>
        </p:txBody>
      </p:sp>
      <p:sp>
        <p:nvSpPr>
          <p:cNvPr id="1026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352425" y="1263650"/>
            <a:ext cx="8229600" cy="5715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7" name="shpKleurvlakBoven"/>
          <p:cNvSpPr/>
          <p:nvPr userDrawn="1"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 sz="1800" dirty="0">
              <a:solidFill>
                <a:srgbClr val="FFFFFF"/>
              </a:solidFill>
              <a:ea typeface="ＭＳ Ｐゴシック" pitchFamily="-128" charset="-128"/>
            </a:endParaRPr>
          </a:p>
        </p:txBody>
      </p:sp>
      <p:pic>
        <p:nvPicPr>
          <p:cNvPr id="11273" name="shpBeeldmerk" descr="RO__vervolgpagina~LPPT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spc="-60">
          <a:solidFill>
            <a:srgbClr val="47145C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269875" indent="-269875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719138" indent="-269875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168400" indent="-269875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611313" indent="-261938" algn="l" rtl="0" eaLnBrk="0" fontAlgn="base" hangingPunct="0">
        <a:spcBef>
          <a:spcPct val="20000"/>
        </a:spcBef>
        <a:spcAft>
          <a:spcPct val="0"/>
        </a:spcAft>
        <a:defRPr lang="nl-NL" kern="1200" dirty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Wetgeving digitale overheid (GDI)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608" y="2204864"/>
            <a:ext cx="7538416" cy="4010199"/>
          </a:xfrm>
        </p:spPr>
        <p:txBody>
          <a:bodyPr>
            <a:normAutofit/>
          </a:bodyPr>
          <a:lstStyle/>
          <a:p>
            <a:pPr algn="ctr"/>
            <a:endParaRPr lang="nl-NL" dirty="0" smtClean="0"/>
          </a:p>
          <a:p>
            <a:pPr algn="ctr"/>
            <a:endParaRPr lang="nl-NL" dirty="0" smtClean="0"/>
          </a:p>
          <a:p>
            <a:pPr algn="ctr"/>
            <a:r>
              <a:rPr lang="nl-NL" i="1" dirty="0" smtClean="0"/>
              <a:t>In fasen naar uitvoering Regeerakkoord </a:t>
            </a:r>
          </a:p>
          <a:p>
            <a:pPr algn="ctr"/>
            <a:r>
              <a:rPr lang="nl-NL" i="1" dirty="0" smtClean="0"/>
              <a:t>‘Digitaal 2017’</a:t>
            </a:r>
          </a:p>
          <a:p>
            <a:pPr algn="ctr"/>
            <a:endParaRPr lang="nl-NL" i="1" dirty="0" smtClean="0"/>
          </a:p>
          <a:p>
            <a:pPr algn="ctr"/>
            <a:endParaRPr lang="nl-NL" i="1" dirty="0" smtClean="0"/>
          </a:p>
          <a:p>
            <a:pPr algn="ctr"/>
            <a:endParaRPr lang="nl-NL" i="1" dirty="0" smtClean="0"/>
          </a:p>
          <a:p>
            <a:pPr algn="ctr"/>
            <a:endParaRPr lang="nl-NL" i="1" dirty="0" smtClean="0"/>
          </a:p>
          <a:p>
            <a:pPr algn="ctr"/>
            <a:endParaRPr lang="nl-NL" i="1" dirty="0" smtClean="0"/>
          </a:p>
          <a:p>
            <a:pPr algn="ctr"/>
            <a:endParaRPr lang="nl-NL" i="1" dirty="0" smtClean="0"/>
          </a:p>
          <a:p>
            <a:pPr algn="ctr"/>
            <a:r>
              <a:rPr lang="nl-NL" i="1" dirty="0" smtClean="0"/>
              <a:t>Barbera Veltkamp BZK/CZW</a:t>
            </a:r>
          </a:p>
          <a:p>
            <a:pPr algn="ctr"/>
            <a:r>
              <a:rPr lang="nl-NL" i="1" dirty="0" smtClean="0"/>
              <a:t>Academie voor Wetgeving 02-07-2015 </a:t>
            </a:r>
            <a:endParaRPr lang="nl-NL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1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Digitaal</a:t>
            </a:r>
            <a:r>
              <a:rPr lang="en-US" dirty="0" smtClean="0"/>
              <a:t> </a:t>
            </a:r>
            <a:r>
              <a:rPr lang="en-US" dirty="0" err="1" smtClean="0"/>
              <a:t>werkende</a:t>
            </a:r>
            <a:r>
              <a:rPr lang="en-US" dirty="0" smtClean="0"/>
              <a:t> </a:t>
            </a:r>
            <a:r>
              <a:rPr lang="en-US" dirty="0" err="1" smtClean="0"/>
              <a:t>overheid</a:t>
            </a:r>
            <a:r>
              <a:rPr lang="en-US" dirty="0" smtClean="0"/>
              <a:t> = </a:t>
            </a:r>
            <a:r>
              <a:rPr lang="en-US" dirty="0" err="1" smtClean="0"/>
              <a:t>onontkoombaar</a:t>
            </a:r>
            <a:r>
              <a:rPr lang="en-US" dirty="0" smtClean="0"/>
              <a:t> (I)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	</a:t>
            </a:r>
            <a:r>
              <a:rPr lang="en-US" b="1" dirty="0" err="1" smtClean="0"/>
              <a:t>Betekenis</a:t>
            </a:r>
            <a:r>
              <a:rPr lang="en-US" b="1" dirty="0" smtClean="0"/>
              <a:t> </a:t>
            </a:r>
            <a:r>
              <a:rPr lang="en-US" b="1" dirty="0" err="1" smtClean="0"/>
              <a:t>voor</a:t>
            </a:r>
            <a:r>
              <a:rPr lang="en-US" b="1" dirty="0" smtClean="0"/>
              <a:t> burgers en </a:t>
            </a:r>
            <a:r>
              <a:rPr lang="en-US" b="1" dirty="0" err="1" smtClean="0"/>
              <a:t>bedrijven</a:t>
            </a:r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Electronisch</a:t>
            </a:r>
            <a:r>
              <a:rPr lang="en-US" dirty="0" smtClean="0"/>
              <a:t> </a:t>
            </a:r>
            <a:r>
              <a:rPr lang="en-US" dirty="0" err="1" smtClean="0"/>
              <a:t>zaken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, </a:t>
            </a:r>
            <a:r>
              <a:rPr lang="en-US" dirty="0" err="1" smtClean="0"/>
              <a:t>snel</a:t>
            </a:r>
            <a:r>
              <a:rPr lang="en-US" dirty="0" smtClean="0"/>
              <a:t> en </a:t>
            </a:r>
            <a:r>
              <a:rPr lang="en-US" dirty="0" err="1" smtClean="0"/>
              <a:t>goedkoop</a:t>
            </a:r>
            <a:r>
              <a:rPr lang="en-US" dirty="0" smtClean="0"/>
              <a:t>; </a:t>
            </a:r>
            <a:r>
              <a:rPr lang="en-US" dirty="0" err="1" smtClean="0"/>
              <a:t>dienstverlening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Informatie</a:t>
            </a:r>
            <a:r>
              <a:rPr lang="en-US" dirty="0" smtClean="0"/>
              <a:t> </a:t>
            </a:r>
            <a:r>
              <a:rPr lang="en-US" dirty="0" err="1" smtClean="0"/>
              <a:t>verkrijgen</a:t>
            </a:r>
            <a:r>
              <a:rPr lang="en-US" dirty="0" smtClean="0"/>
              <a:t> (over: </a:t>
            </a:r>
            <a:r>
              <a:rPr lang="en-US" dirty="0" err="1" smtClean="0"/>
              <a:t>beleid</a:t>
            </a:r>
            <a:r>
              <a:rPr lang="en-US" dirty="0" smtClean="0"/>
              <a:t>, </a:t>
            </a:r>
            <a:r>
              <a:rPr lang="en-US" dirty="0" err="1" smtClean="0"/>
              <a:t>besluitvorming</a:t>
            </a:r>
            <a:r>
              <a:rPr lang="en-US" dirty="0" smtClean="0"/>
              <a:t>, </a:t>
            </a:r>
            <a:r>
              <a:rPr lang="en-US" dirty="0" err="1" smtClean="0"/>
              <a:t>omgeving</a:t>
            </a:r>
            <a:r>
              <a:rPr lang="en-US" dirty="0" smtClean="0"/>
              <a:t>,     </a:t>
            </a:r>
            <a:r>
              <a:rPr lang="en-US" dirty="0" err="1" smtClean="0"/>
              <a:t>zichzelf</a:t>
            </a:r>
            <a:r>
              <a:rPr lang="en-US" dirty="0" smtClean="0"/>
              <a:t> en </a:t>
            </a:r>
            <a:r>
              <a:rPr lang="en-US" dirty="0" err="1" smtClean="0"/>
              <a:t>anderen</a:t>
            </a:r>
            <a:r>
              <a:rPr lang="en-US" dirty="0" smtClean="0"/>
              <a:t>) en ‘</a:t>
            </a:r>
            <a:r>
              <a:rPr lang="en-US" dirty="0" err="1" smtClean="0"/>
              <a:t>producten</a:t>
            </a:r>
            <a:r>
              <a:rPr lang="en-US" dirty="0" smtClean="0"/>
              <a:t>’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Zorgvuldigheid</a:t>
            </a:r>
            <a:r>
              <a:rPr lang="en-US" dirty="0" smtClean="0"/>
              <a:t>, </a:t>
            </a:r>
            <a:r>
              <a:rPr lang="en-US" dirty="0" err="1" smtClean="0"/>
              <a:t>waarborgen</a:t>
            </a:r>
            <a:r>
              <a:rPr lang="en-US" dirty="0" smtClean="0"/>
              <a:t>, </a:t>
            </a:r>
            <a:r>
              <a:rPr lang="en-US" dirty="0" err="1" smtClean="0"/>
              <a:t>rechtszekerheid</a:t>
            </a:r>
            <a:r>
              <a:rPr lang="en-US" dirty="0" smtClean="0"/>
              <a:t>, privacy</a:t>
            </a:r>
          </a:p>
          <a:p>
            <a:endParaRPr lang="en-US" dirty="0" smtClean="0"/>
          </a:p>
          <a:p>
            <a:r>
              <a:rPr lang="en-US" b="1" dirty="0" smtClean="0"/>
              <a:t>	</a:t>
            </a:r>
            <a:r>
              <a:rPr lang="en-US" b="1" dirty="0" err="1" smtClean="0"/>
              <a:t>Betekenis</a:t>
            </a:r>
            <a:r>
              <a:rPr lang="en-US" b="1" dirty="0" smtClean="0"/>
              <a:t> </a:t>
            </a:r>
            <a:r>
              <a:rPr lang="en-US" b="1" dirty="0" err="1" smtClean="0"/>
              <a:t>voor</a:t>
            </a:r>
            <a:r>
              <a:rPr lang="en-US" b="1" dirty="0" smtClean="0"/>
              <a:t> </a:t>
            </a:r>
            <a:r>
              <a:rPr lang="en-US" b="1" dirty="0" err="1" smtClean="0"/>
              <a:t>overheden</a:t>
            </a:r>
            <a:r>
              <a:rPr lang="en-US" b="1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van </a:t>
            </a:r>
            <a:r>
              <a:rPr lang="en-US" dirty="0" err="1" smtClean="0"/>
              <a:t>werken</a:t>
            </a:r>
            <a:r>
              <a:rPr lang="en-US" dirty="0" smtClean="0"/>
              <a:t>: </a:t>
            </a:r>
            <a:r>
              <a:rPr lang="en-US" dirty="0" err="1" smtClean="0"/>
              <a:t>gelijkwaardiger</a:t>
            </a:r>
            <a:r>
              <a:rPr lang="en-US" dirty="0" smtClean="0"/>
              <a:t>, </a:t>
            </a:r>
            <a:r>
              <a:rPr lang="en-US" dirty="0" err="1" smtClean="0"/>
              <a:t>mondig</a:t>
            </a:r>
            <a:r>
              <a:rPr lang="en-US" dirty="0" smtClean="0"/>
              <a:t>, contact minder </a:t>
            </a:r>
            <a:r>
              <a:rPr lang="en-US" dirty="0" err="1" smtClean="0"/>
              <a:t>fysiek</a:t>
            </a:r>
            <a:r>
              <a:rPr lang="en-US" dirty="0" smtClean="0"/>
              <a:t>/</a:t>
            </a:r>
            <a:r>
              <a:rPr lang="en-US" dirty="0" err="1" smtClean="0"/>
              <a:t>wel</a:t>
            </a:r>
            <a:r>
              <a:rPr lang="en-US" dirty="0" smtClean="0"/>
              <a:t> direct, open &amp; </a:t>
            </a:r>
            <a:r>
              <a:rPr lang="en-US" dirty="0" err="1" smtClean="0"/>
              <a:t>efficiente</a:t>
            </a:r>
            <a:r>
              <a:rPr lang="en-US" dirty="0" smtClean="0"/>
              <a:t> </a:t>
            </a:r>
            <a:r>
              <a:rPr lang="en-US" dirty="0" err="1" smtClean="0"/>
              <a:t>organisatie</a:t>
            </a:r>
            <a:r>
              <a:rPr lang="en-US" dirty="0" smtClean="0"/>
              <a:t> (‘</a:t>
            </a:r>
            <a:r>
              <a:rPr lang="en-US" dirty="0" err="1" smtClean="0"/>
              <a:t>klantgericht</a:t>
            </a:r>
            <a:r>
              <a:rPr lang="en-US" dirty="0" smtClean="0"/>
              <a:t>’) en: </a:t>
            </a:r>
            <a:r>
              <a:rPr lang="en-US" dirty="0" err="1" smtClean="0"/>
              <a:t>beleidsvorming</a:t>
            </a:r>
            <a:r>
              <a:rPr lang="en-US" dirty="0" smtClean="0"/>
              <a:t> </a:t>
            </a:r>
            <a:r>
              <a:rPr lang="en-US" dirty="0" err="1" smtClean="0"/>
              <a:t>interactief</a:t>
            </a:r>
            <a:r>
              <a:rPr lang="en-US" dirty="0" smtClean="0"/>
              <a:t> (</a:t>
            </a:r>
            <a:r>
              <a:rPr lang="en-US" dirty="0" err="1" smtClean="0"/>
              <a:t>draagvlak</a:t>
            </a:r>
            <a:r>
              <a:rPr lang="en-US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Bestuurlijke</a:t>
            </a:r>
            <a:r>
              <a:rPr lang="en-US" dirty="0" smtClean="0"/>
              <a:t> </a:t>
            </a:r>
            <a:r>
              <a:rPr lang="en-US" dirty="0" err="1" smtClean="0"/>
              <a:t>processen</a:t>
            </a:r>
            <a:r>
              <a:rPr lang="en-US" dirty="0" smtClean="0"/>
              <a:t> en </a:t>
            </a:r>
            <a:r>
              <a:rPr lang="en-US" dirty="0" err="1" smtClean="0"/>
              <a:t>afwegingskaders</a:t>
            </a:r>
            <a:r>
              <a:rPr lang="en-US" dirty="0" smtClean="0"/>
              <a:t> </a:t>
            </a:r>
            <a:r>
              <a:rPr lang="en-US" dirty="0" err="1" smtClean="0"/>
              <a:t>transparant</a:t>
            </a:r>
            <a:r>
              <a:rPr lang="en-US" dirty="0" smtClean="0"/>
              <a:t>:  </a:t>
            </a:r>
            <a:r>
              <a:rPr lang="en-US" dirty="0" err="1" smtClean="0"/>
              <a:t>voortdurend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r>
              <a:rPr lang="en-US" dirty="0" smtClean="0"/>
              <a:t> </a:t>
            </a:r>
            <a:r>
              <a:rPr lang="en-US" dirty="0" err="1" smtClean="0"/>
              <a:t>wat</a:t>
            </a:r>
            <a:r>
              <a:rPr lang="en-US" dirty="0" smtClean="0"/>
              <a:t> je </a:t>
            </a:r>
            <a:r>
              <a:rPr lang="en-US" dirty="0" err="1" smtClean="0"/>
              <a:t>doet</a:t>
            </a:r>
            <a:r>
              <a:rPr lang="en-US" dirty="0" smtClean="0"/>
              <a:t>,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wie</a:t>
            </a:r>
            <a:r>
              <a:rPr lang="en-US" dirty="0" smtClean="0"/>
              <a:t> en hoe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Bedrijfsvoering</a:t>
            </a:r>
            <a:r>
              <a:rPr lang="en-US" dirty="0" smtClean="0"/>
              <a:t> (</a:t>
            </a:r>
            <a:r>
              <a:rPr lang="en-US" dirty="0" err="1" smtClean="0"/>
              <a:t>documentatie</a:t>
            </a:r>
            <a:r>
              <a:rPr lang="en-US" dirty="0" smtClean="0"/>
              <a:t>, </a:t>
            </a:r>
            <a:r>
              <a:rPr lang="en-US" dirty="0" err="1" smtClean="0"/>
              <a:t>administratie</a:t>
            </a:r>
            <a:r>
              <a:rPr lang="en-US" dirty="0" smtClean="0"/>
              <a:t>, </a:t>
            </a:r>
            <a:r>
              <a:rPr lang="en-US" dirty="0" err="1" smtClean="0"/>
              <a:t>communicatie</a:t>
            </a:r>
            <a:r>
              <a:rPr lang="en-US" dirty="0" smtClean="0"/>
              <a:t>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Digitaal</a:t>
            </a:r>
            <a:r>
              <a:rPr lang="en-US" dirty="0" smtClean="0"/>
              <a:t> </a:t>
            </a:r>
            <a:r>
              <a:rPr lang="en-US" dirty="0" err="1" smtClean="0"/>
              <a:t>werkende</a:t>
            </a:r>
            <a:r>
              <a:rPr lang="en-US" dirty="0" smtClean="0"/>
              <a:t> </a:t>
            </a:r>
            <a:r>
              <a:rPr lang="en-US" dirty="0" err="1" smtClean="0"/>
              <a:t>overheid</a:t>
            </a:r>
            <a:r>
              <a:rPr lang="en-US" dirty="0" smtClean="0"/>
              <a:t> = </a:t>
            </a:r>
            <a:r>
              <a:rPr lang="en-US" dirty="0" err="1" smtClean="0"/>
              <a:t>onontkoombaar</a:t>
            </a:r>
            <a:r>
              <a:rPr lang="en-US" dirty="0" smtClean="0"/>
              <a:t> (II)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	</a:t>
            </a:r>
            <a:r>
              <a:rPr lang="en-US" b="1" dirty="0" err="1" smtClean="0"/>
              <a:t>Betekenis</a:t>
            </a:r>
            <a:r>
              <a:rPr lang="en-US" b="1" dirty="0" smtClean="0"/>
              <a:t> </a:t>
            </a:r>
            <a:r>
              <a:rPr lang="en-US" b="1" dirty="0" err="1" smtClean="0"/>
              <a:t>voor</a:t>
            </a:r>
            <a:r>
              <a:rPr lang="en-US" b="1" dirty="0" smtClean="0"/>
              <a:t> de </a:t>
            </a:r>
            <a:r>
              <a:rPr lang="en-US" b="1" dirty="0" err="1" smtClean="0"/>
              <a:t>wetgever</a:t>
            </a:r>
            <a:endParaRPr lang="en-US" b="1" dirty="0" smtClean="0"/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Overheid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i="1" dirty="0" err="1" smtClean="0"/>
              <a:t>zichzelf</a:t>
            </a:r>
            <a:r>
              <a:rPr lang="en-US" dirty="0" smtClean="0"/>
              <a:t> </a:t>
            </a:r>
            <a:r>
              <a:rPr lang="en-US" dirty="0" err="1" smtClean="0"/>
              <a:t>verplichtingen</a:t>
            </a:r>
            <a:r>
              <a:rPr lang="en-US" dirty="0" smtClean="0"/>
              <a:t> </a:t>
            </a:r>
            <a:r>
              <a:rPr lang="en-US" dirty="0" err="1" smtClean="0"/>
              <a:t>opleggen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Veranderende</a:t>
            </a:r>
            <a:r>
              <a:rPr lang="en-US" dirty="0" smtClean="0"/>
              <a:t> </a:t>
            </a:r>
            <a:r>
              <a:rPr lang="en-US" dirty="0" err="1" smtClean="0"/>
              <a:t>rollen</a:t>
            </a:r>
            <a:r>
              <a:rPr lang="en-US" dirty="0" smtClean="0"/>
              <a:t> en (</a:t>
            </a:r>
            <a:r>
              <a:rPr lang="en-US" dirty="0" err="1" smtClean="0"/>
              <a:t>eigendoms</a:t>
            </a:r>
            <a:r>
              <a:rPr lang="en-US" dirty="0" smtClean="0"/>
              <a:t>)</a:t>
            </a:r>
            <a:r>
              <a:rPr lang="en-US" dirty="0" err="1" smtClean="0"/>
              <a:t>verhoudingen</a:t>
            </a:r>
            <a:r>
              <a:rPr lang="en-US" dirty="0" smtClean="0"/>
              <a:t>: </a:t>
            </a:r>
            <a:r>
              <a:rPr lang="en-US" dirty="0" err="1" smtClean="0"/>
              <a:t>overheid</a:t>
            </a:r>
            <a:r>
              <a:rPr lang="en-US" dirty="0" smtClean="0"/>
              <a:t> minder </a:t>
            </a:r>
            <a:r>
              <a:rPr lang="en-US" dirty="0" err="1" smtClean="0"/>
              <a:t>sturing</a:t>
            </a:r>
            <a:r>
              <a:rPr lang="en-US" dirty="0" smtClean="0"/>
              <a:t>, </a:t>
            </a:r>
            <a:r>
              <a:rPr lang="en-US" dirty="0" err="1" smtClean="0"/>
              <a:t>marktpartijen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zeggenschap</a:t>
            </a:r>
            <a:r>
              <a:rPr lang="en-US" dirty="0" smtClean="0"/>
              <a:t> (infra)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Dus</a:t>
            </a:r>
            <a:r>
              <a:rPr lang="en-US" dirty="0" smtClean="0"/>
              <a:t>: </a:t>
            </a:r>
            <a:r>
              <a:rPr lang="en-US" dirty="0" err="1" smtClean="0"/>
              <a:t>ander</a:t>
            </a:r>
            <a:r>
              <a:rPr lang="en-US" dirty="0" smtClean="0"/>
              <a:t> </a:t>
            </a:r>
            <a:r>
              <a:rPr lang="en-US" dirty="0" err="1" smtClean="0"/>
              <a:t>krachtenveld</a:t>
            </a:r>
            <a:r>
              <a:rPr lang="en-US" dirty="0" smtClean="0"/>
              <a:t>,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belangen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plek</a:t>
            </a:r>
            <a:r>
              <a:rPr lang="en-US" dirty="0" smtClean="0"/>
              <a:t> </a:t>
            </a:r>
            <a:r>
              <a:rPr lang="en-US" dirty="0" err="1" smtClean="0"/>
              <a:t>geven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Evenwicht</a:t>
            </a:r>
            <a:r>
              <a:rPr lang="en-US" dirty="0" smtClean="0"/>
              <a:t>: </a:t>
            </a:r>
            <a:r>
              <a:rPr lang="en-US" dirty="0" err="1" smtClean="0"/>
              <a:t>ruimte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- </a:t>
            </a:r>
            <a:r>
              <a:rPr lang="en-US" dirty="0" err="1" smtClean="0"/>
              <a:t>waarborgen</a:t>
            </a:r>
            <a:r>
              <a:rPr lang="en-US" dirty="0" smtClean="0"/>
              <a:t> &amp; </a:t>
            </a:r>
            <a:r>
              <a:rPr lang="en-US" dirty="0" err="1" smtClean="0"/>
              <a:t>rechtszekerheid</a:t>
            </a:r>
            <a:r>
              <a:rPr lang="en-US" dirty="0" smtClean="0"/>
              <a:t> </a:t>
            </a:r>
            <a:r>
              <a:rPr lang="en-US" dirty="0" err="1" smtClean="0"/>
              <a:t>scheppen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Technologie</a:t>
            </a:r>
            <a:r>
              <a:rPr lang="en-US" dirty="0" smtClean="0"/>
              <a:t>, </a:t>
            </a:r>
            <a:r>
              <a:rPr lang="en-US" dirty="0" err="1" smtClean="0"/>
              <a:t>innovatie</a:t>
            </a:r>
            <a:r>
              <a:rPr lang="en-US" dirty="0" smtClean="0"/>
              <a:t> en </a:t>
            </a:r>
            <a:r>
              <a:rPr lang="en-US" dirty="0" err="1" smtClean="0"/>
              <a:t>snelle</a:t>
            </a:r>
            <a:r>
              <a:rPr lang="en-US" dirty="0" smtClean="0"/>
              <a:t> </a:t>
            </a:r>
            <a:r>
              <a:rPr lang="en-US" dirty="0" err="1" smtClean="0"/>
              <a:t>ontwikkelingen</a:t>
            </a:r>
            <a:r>
              <a:rPr lang="en-US" dirty="0" smtClean="0"/>
              <a:t> </a:t>
            </a:r>
            <a:r>
              <a:rPr lang="en-US" dirty="0" err="1" smtClean="0"/>
              <a:t>opvangen</a:t>
            </a:r>
            <a:r>
              <a:rPr lang="en-US" dirty="0" smtClean="0"/>
              <a:t>; </a:t>
            </a:r>
            <a:r>
              <a:rPr lang="en-US" dirty="0" err="1" smtClean="0"/>
              <a:t>gevolgen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wetgevingsarchitectuur</a:t>
            </a:r>
            <a:r>
              <a:rPr lang="en-US" dirty="0" smtClean="0"/>
              <a:t> (‘</a:t>
            </a:r>
            <a:r>
              <a:rPr lang="en-US" dirty="0" err="1" smtClean="0"/>
              <a:t>toekomstvast</a:t>
            </a:r>
            <a:r>
              <a:rPr lang="en-US" dirty="0" smtClean="0"/>
              <a:t> </a:t>
            </a:r>
            <a:r>
              <a:rPr lang="en-US" dirty="0" err="1" smtClean="0"/>
              <a:t>wetgeven</a:t>
            </a:r>
            <a:r>
              <a:rPr lang="en-US" dirty="0" smtClean="0"/>
              <a:t>’):  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b="1" dirty="0" smtClean="0"/>
              <a:t>#</a:t>
            </a:r>
            <a:r>
              <a:rPr lang="en-US" dirty="0" smtClean="0"/>
              <a:t> </a:t>
            </a:r>
            <a:r>
              <a:rPr lang="en-US" dirty="0" err="1" smtClean="0"/>
              <a:t>techniek</a:t>
            </a:r>
            <a:r>
              <a:rPr lang="en-US" dirty="0" smtClean="0"/>
              <a:t> </a:t>
            </a:r>
            <a:r>
              <a:rPr lang="en-US" dirty="0" err="1" smtClean="0"/>
              <a:t>onafhankelijk</a:t>
            </a:r>
            <a:r>
              <a:rPr lang="en-US" dirty="0" smtClean="0"/>
              <a:t> </a:t>
            </a:r>
            <a:r>
              <a:rPr lang="en-US" dirty="0" err="1" smtClean="0"/>
              <a:t>formuleren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b="1" dirty="0" smtClean="0"/>
              <a:t>#</a:t>
            </a:r>
            <a:r>
              <a:rPr lang="en-US" dirty="0" smtClean="0"/>
              <a:t> </a:t>
            </a:r>
            <a:r>
              <a:rPr lang="en-US" dirty="0" err="1" smtClean="0"/>
              <a:t>delegatie</a:t>
            </a:r>
            <a:endParaRPr lang="en-US" dirty="0" smtClean="0"/>
          </a:p>
          <a:p>
            <a:r>
              <a:rPr lang="en-US" b="1" dirty="0" smtClean="0"/>
              <a:t>	# </a:t>
            </a:r>
            <a:r>
              <a:rPr lang="en-US" dirty="0" smtClean="0"/>
              <a:t>(</a:t>
            </a:r>
            <a:r>
              <a:rPr lang="en-US" dirty="0" err="1" smtClean="0"/>
              <a:t>dynamisch</a:t>
            </a:r>
            <a:r>
              <a:rPr lang="en-US" dirty="0" smtClean="0"/>
              <a:t>) </a:t>
            </a:r>
            <a:r>
              <a:rPr lang="en-US" dirty="0" err="1" smtClean="0"/>
              <a:t>verwijzen</a:t>
            </a:r>
            <a:r>
              <a:rPr lang="en-US" dirty="0" smtClean="0"/>
              <a:t> 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3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Artikel</a:t>
            </a:r>
            <a:r>
              <a:rPr lang="en-US" dirty="0" smtClean="0"/>
              <a:t> X, lid 1, Wet </a:t>
            </a:r>
            <a:r>
              <a:rPr lang="en-US" dirty="0" err="1" smtClean="0"/>
              <a:t>Elektronisch</a:t>
            </a:r>
            <a:r>
              <a:rPr lang="en-US" dirty="0" smtClean="0"/>
              <a:t> </a:t>
            </a:r>
            <a:r>
              <a:rPr lang="en-US" dirty="0" err="1" smtClean="0"/>
              <a:t>Berichtenverkeer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sz="2400" dirty="0" smtClean="0"/>
              <a:t>“Onze Minister van Binnenlandse Zaken en Koninkrijksrelaties draagt zorg voor de inrichting, beschikbaarstelling, instandhouding, werking, beveiliging en betrouwbaarheid van voorzieningen voor elektronisch berichtenverkeer en informatieverschaffing alsmede van voorzieningen voor elektronische </a:t>
            </a:r>
            <a:r>
              <a:rPr lang="nl-NL" sz="2400" dirty="0" err="1" smtClean="0"/>
              <a:t>authenticatie</a:t>
            </a:r>
            <a:r>
              <a:rPr lang="nl-NL" sz="2400" dirty="0" smtClean="0"/>
              <a:t> en elektronische registratie van machtigingen.”</a:t>
            </a:r>
            <a:endParaRPr lang="en-US" sz="2400" dirty="0" smtClean="0"/>
          </a:p>
          <a:p>
            <a:endParaRPr lang="en-US" dirty="0" smtClean="0"/>
          </a:p>
          <a:p>
            <a:r>
              <a:rPr lang="en-US" dirty="0" smtClean="0"/>
              <a:t>……………..</a:t>
            </a:r>
            <a:r>
              <a:rPr lang="en-US" i="1" dirty="0" err="1" smtClean="0"/>
              <a:t>waar</a:t>
            </a:r>
            <a:r>
              <a:rPr lang="en-US" i="1" dirty="0" smtClean="0"/>
              <a:t> </a:t>
            </a:r>
            <a:r>
              <a:rPr lang="en-US" i="1" dirty="0" err="1" smtClean="0"/>
              <a:t>gaat</a:t>
            </a:r>
            <a:r>
              <a:rPr lang="en-US" i="1" dirty="0" smtClean="0"/>
              <a:t> </a:t>
            </a:r>
            <a:r>
              <a:rPr lang="en-US" i="1" dirty="0" err="1" smtClean="0"/>
              <a:t>dit</a:t>
            </a:r>
            <a:r>
              <a:rPr lang="en-US" i="1" dirty="0" smtClean="0"/>
              <a:t> over?</a:t>
            </a:r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4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wetgevingspraktijk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Technische</a:t>
            </a:r>
            <a:r>
              <a:rPr lang="en-US" dirty="0" smtClean="0"/>
              <a:t> en </a:t>
            </a:r>
            <a:r>
              <a:rPr lang="en-US" dirty="0" err="1" smtClean="0"/>
              <a:t>ongrijpbare</a:t>
            </a:r>
            <a:r>
              <a:rPr lang="en-US" dirty="0" smtClean="0"/>
              <a:t>/</a:t>
            </a:r>
            <a:r>
              <a:rPr lang="en-US" dirty="0" err="1" smtClean="0"/>
              <a:t>onzichtbare</a:t>
            </a:r>
            <a:r>
              <a:rPr lang="en-US" dirty="0" smtClean="0"/>
              <a:t> </a:t>
            </a:r>
            <a:r>
              <a:rPr lang="en-US" dirty="0" err="1" smtClean="0"/>
              <a:t>materie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ICT is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wereld</a:t>
            </a:r>
            <a:r>
              <a:rPr lang="en-US" dirty="0" smtClean="0"/>
              <a:t> en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taal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Nieuwe</a:t>
            </a:r>
            <a:r>
              <a:rPr lang="en-US" dirty="0" smtClean="0"/>
              <a:t> </a:t>
            </a:r>
            <a:r>
              <a:rPr lang="en-US" dirty="0" err="1" smtClean="0"/>
              <a:t>rechtssubjecten</a:t>
            </a:r>
            <a:r>
              <a:rPr lang="en-US" dirty="0" smtClean="0"/>
              <a:t>, </a:t>
            </a:r>
            <a:r>
              <a:rPr lang="en-US" dirty="0" err="1" smtClean="0"/>
              <a:t>rechtsrelaties</a:t>
            </a:r>
            <a:r>
              <a:rPr lang="en-US" dirty="0" smtClean="0"/>
              <a:t> en </a:t>
            </a:r>
            <a:r>
              <a:rPr lang="en-US" dirty="0" err="1" smtClean="0"/>
              <a:t>beleidsvelden</a:t>
            </a: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Normstelling</a:t>
            </a:r>
            <a:r>
              <a:rPr lang="en-US" dirty="0" smtClean="0"/>
              <a:t> steeds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gezamenlijke</a:t>
            </a:r>
            <a:r>
              <a:rPr lang="en-US" dirty="0" smtClean="0"/>
              <a:t> </a:t>
            </a:r>
            <a:r>
              <a:rPr lang="en-US" dirty="0" err="1" smtClean="0"/>
              <a:t>aangelegenheid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buitenwettelijke</a:t>
            </a:r>
            <a:r>
              <a:rPr lang="en-US" dirty="0" smtClean="0"/>
              <a:t> </a:t>
            </a:r>
            <a:r>
              <a:rPr lang="en-US" dirty="0" err="1" smtClean="0"/>
              <a:t>normenkaders</a:t>
            </a:r>
            <a:r>
              <a:rPr lang="en-US" dirty="0" smtClean="0"/>
              <a:t>, audits en </a:t>
            </a:r>
            <a:r>
              <a:rPr lang="en-US" dirty="0" err="1" smtClean="0"/>
              <a:t>certificering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Deelname</a:t>
            </a:r>
            <a:r>
              <a:rPr lang="en-US" dirty="0" smtClean="0"/>
              <a:t> in PPS door </a:t>
            </a:r>
            <a:r>
              <a:rPr lang="en-US" dirty="0" err="1" smtClean="0"/>
              <a:t>ovh</a:t>
            </a:r>
            <a:r>
              <a:rPr lang="en-US" dirty="0" smtClean="0"/>
              <a:t> en </a:t>
            </a:r>
            <a:r>
              <a:rPr lang="en-US" dirty="0" err="1" smtClean="0"/>
              <a:t>marktpp</a:t>
            </a:r>
            <a:r>
              <a:rPr lang="en-US" dirty="0" smtClean="0"/>
              <a:t>; ‘governance’/</a:t>
            </a:r>
            <a:r>
              <a:rPr lang="en-US" dirty="0" err="1" smtClean="0"/>
              <a:t>zeggenschap</a:t>
            </a:r>
            <a:endParaRPr lang="en-US" dirty="0" smtClean="0"/>
          </a:p>
          <a:p>
            <a:r>
              <a:rPr lang="en-US" dirty="0" smtClean="0"/>
              <a:t> 	</a:t>
            </a:r>
            <a:r>
              <a:rPr lang="en-US" b="1" dirty="0" smtClean="0"/>
              <a:t>#</a:t>
            </a:r>
            <a:r>
              <a:rPr lang="en-US" dirty="0" smtClean="0"/>
              <a:t> </a:t>
            </a:r>
            <a:r>
              <a:rPr lang="en-US" dirty="0" err="1" smtClean="0"/>
              <a:t>Publieke</a:t>
            </a:r>
            <a:r>
              <a:rPr lang="en-US" dirty="0" smtClean="0"/>
              <a:t> en private </a:t>
            </a:r>
            <a:r>
              <a:rPr lang="en-US" dirty="0" err="1" smtClean="0"/>
              <a:t>belangen</a:t>
            </a:r>
            <a:r>
              <a:rPr lang="en-US" dirty="0" smtClean="0"/>
              <a:t> </a:t>
            </a:r>
            <a:r>
              <a:rPr lang="en-US" dirty="0" err="1" smtClean="0"/>
              <a:t>lopen</a:t>
            </a:r>
            <a:r>
              <a:rPr lang="en-US" dirty="0" smtClean="0"/>
              <a:t> door </a:t>
            </a:r>
            <a:r>
              <a:rPr lang="en-US" dirty="0" err="1" smtClean="0"/>
              <a:t>elkaar</a:t>
            </a:r>
            <a:r>
              <a:rPr lang="en-US" dirty="0" smtClean="0"/>
              <a:t>. </a:t>
            </a:r>
            <a:r>
              <a:rPr lang="en-US" dirty="0" err="1" smtClean="0"/>
              <a:t>Nodig</a:t>
            </a:r>
            <a:r>
              <a:rPr lang="en-US" dirty="0" smtClean="0"/>
              <a:t>: 	</a:t>
            </a:r>
            <a:r>
              <a:rPr lang="en-US" dirty="0" err="1" smtClean="0"/>
              <a:t>duidelijkheid</a:t>
            </a:r>
            <a:r>
              <a:rPr lang="en-US" dirty="0" smtClean="0"/>
              <a:t> over </a:t>
            </a:r>
            <a:r>
              <a:rPr lang="en-US" dirty="0" err="1" smtClean="0"/>
              <a:t>verantwoordelijkheden</a:t>
            </a:r>
            <a:r>
              <a:rPr lang="en-US" dirty="0" smtClean="0"/>
              <a:t> en </a:t>
            </a:r>
            <a:r>
              <a:rPr lang="en-US" dirty="0" err="1" smtClean="0"/>
              <a:t>bevoegdheden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b="1" dirty="0" smtClean="0"/>
              <a:t>#</a:t>
            </a:r>
            <a:r>
              <a:rPr lang="en-US" dirty="0" smtClean="0"/>
              <a:t> </a:t>
            </a:r>
            <a:r>
              <a:rPr lang="en-US" dirty="0" err="1" smtClean="0"/>
              <a:t>Vermenging</a:t>
            </a:r>
            <a:r>
              <a:rPr lang="en-US" dirty="0" smtClean="0"/>
              <a:t> </a:t>
            </a:r>
            <a:r>
              <a:rPr lang="en-US" dirty="0" err="1" smtClean="0"/>
              <a:t>publiekrecht</a:t>
            </a:r>
            <a:r>
              <a:rPr lang="en-US" dirty="0" smtClean="0"/>
              <a:t> – </a:t>
            </a:r>
            <a:r>
              <a:rPr lang="en-US" dirty="0" err="1" smtClean="0"/>
              <a:t>privaatrecht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Pilots en </a:t>
            </a:r>
            <a:r>
              <a:rPr lang="en-US" dirty="0" err="1" smtClean="0"/>
              <a:t>experimenten</a:t>
            </a:r>
            <a:r>
              <a:rPr lang="en-US" dirty="0" smtClean="0"/>
              <a:t>; op </a:t>
            </a:r>
            <a:r>
              <a:rPr lang="en-US" dirty="0" err="1" smtClean="0"/>
              <a:t>gespannen</a:t>
            </a:r>
            <a:r>
              <a:rPr lang="en-US" dirty="0" smtClean="0"/>
              <a:t> </a:t>
            </a:r>
            <a:r>
              <a:rPr lang="en-US" dirty="0" err="1" smtClean="0"/>
              <a:t>voet</a:t>
            </a:r>
            <a:r>
              <a:rPr lang="en-US" dirty="0" smtClean="0"/>
              <a:t> met </a:t>
            </a:r>
            <a:r>
              <a:rPr lang="en-US" dirty="0" err="1" smtClean="0"/>
              <a:t>regels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houden</a:t>
            </a:r>
            <a:r>
              <a:rPr lang="en-US" dirty="0" smtClean="0"/>
              <a:t> met privacy impact assessments (PIA’s) en CBP</a:t>
            </a:r>
          </a:p>
          <a:p>
            <a:r>
              <a:rPr lang="en-US" dirty="0" smtClean="0"/>
              <a:t>………</a:t>
            </a:r>
            <a:r>
              <a:rPr lang="en-US" dirty="0" err="1" smtClean="0"/>
              <a:t>primaat</a:t>
            </a:r>
            <a:r>
              <a:rPr lang="en-US" dirty="0" smtClean="0"/>
              <a:t> van de </a:t>
            </a:r>
            <a:r>
              <a:rPr lang="en-US" dirty="0" err="1" smtClean="0"/>
              <a:t>wetgever</a:t>
            </a:r>
            <a:r>
              <a:rPr lang="en-US" dirty="0" smtClean="0"/>
              <a:t>: </a:t>
            </a:r>
            <a:r>
              <a:rPr lang="en-US" dirty="0" err="1" smtClean="0"/>
              <a:t>uitgehold</a:t>
            </a:r>
            <a:r>
              <a:rPr lang="en-US" dirty="0" smtClean="0"/>
              <a:t> of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betekenis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Oftewel</a:t>
            </a:r>
            <a:r>
              <a:rPr lang="en-US" dirty="0" smtClean="0"/>
              <a:t>: </a:t>
            </a:r>
            <a:r>
              <a:rPr lang="en-US" i="1" dirty="0" smtClean="0"/>
              <a:t>hoe </a:t>
            </a:r>
            <a:r>
              <a:rPr lang="en-US" i="1" dirty="0" err="1" smtClean="0"/>
              <a:t>waarborgen</a:t>
            </a:r>
            <a:r>
              <a:rPr lang="en-US" i="1" dirty="0" smtClean="0"/>
              <a:t> we </a:t>
            </a:r>
            <a:r>
              <a:rPr lang="en-US" i="1" dirty="0" err="1" smtClean="0"/>
              <a:t>democratische</a:t>
            </a:r>
            <a:r>
              <a:rPr lang="en-US" i="1" dirty="0" smtClean="0"/>
              <a:t> </a:t>
            </a:r>
            <a:r>
              <a:rPr lang="en-US" i="1" dirty="0" err="1" smtClean="0"/>
              <a:t>legitimatie</a:t>
            </a:r>
            <a:r>
              <a:rPr lang="en-US" i="1" dirty="0" smtClean="0"/>
              <a:t>?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5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571500"/>
          </a:xfrm>
        </p:spPr>
        <p:txBody>
          <a:bodyPr/>
          <a:lstStyle/>
          <a:p>
            <a:r>
              <a:rPr lang="nl-NL" dirty="0" smtClean="0"/>
              <a:t>Wetgevingstrajecten digitale overheid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l-NL" dirty="0" smtClean="0"/>
              <a:t> Regeerakkoord: recht op digitaal zaken doen met overheid</a:t>
            </a:r>
          </a:p>
          <a:p>
            <a:pPr>
              <a:buFont typeface="Arial" pitchFamily="34" charset="0"/>
              <a:buChar char="•"/>
            </a:pPr>
            <a:r>
              <a:rPr lang="nl-NL" b="1" dirty="0" smtClean="0"/>
              <a:t> </a:t>
            </a:r>
            <a:r>
              <a:rPr lang="nl-NL" dirty="0" smtClean="0"/>
              <a:t>Krijgt vorm in:</a:t>
            </a:r>
          </a:p>
          <a:p>
            <a:pPr>
              <a:buNone/>
            </a:pPr>
            <a:r>
              <a:rPr lang="nl-NL" dirty="0" smtClean="0"/>
              <a:t>	# Wet GDI 			=&gt; verankering van GDI</a:t>
            </a:r>
          </a:p>
          <a:p>
            <a:pPr>
              <a:buNone/>
            </a:pPr>
            <a:r>
              <a:rPr lang="nl-NL" dirty="0" smtClean="0"/>
              <a:t>	# </a:t>
            </a:r>
            <a:r>
              <a:rPr lang="nl-NL" dirty="0" err="1" smtClean="0"/>
              <a:t>eID</a:t>
            </a:r>
            <a:r>
              <a:rPr lang="nl-NL" dirty="0" smtClean="0"/>
              <a:t> stelsel (PPS)		=&gt; in: Wet GDI</a:t>
            </a:r>
          </a:p>
          <a:p>
            <a:pPr>
              <a:buNone/>
            </a:pPr>
            <a:r>
              <a:rPr lang="nl-NL" dirty="0" smtClean="0"/>
              <a:t>	# publiek middel  		=&gt; in: Wet GDI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Daarnaast allerhande algemene en sectorale wetgeving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Toename facultatief en verplicht digitaal verkeer met </a:t>
            </a:r>
            <a:r>
              <a:rPr lang="nl-NL" dirty="0" err="1" smtClean="0"/>
              <a:t>ovh</a:t>
            </a:r>
            <a:r>
              <a:rPr lang="nl-NL" dirty="0" smtClean="0"/>
              <a:t> &amp; verplicht gebruik bepaald systeem (</a:t>
            </a:r>
            <a:r>
              <a:rPr lang="nl-NL" dirty="0" err="1" smtClean="0"/>
              <a:t>bijv</a:t>
            </a:r>
            <a:r>
              <a:rPr lang="nl-NL" dirty="0" smtClean="0"/>
              <a:t> </a:t>
            </a:r>
            <a:r>
              <a:rPr lang="nl-NL" dirty="0" err="1" smtClean="0"/>
              <a:t>MijnOverheid</a:t>
            </a:r>
            <a:r>
              <a:rPr lang="nl-NL" dirty="0" smtClean="0"/>
              <a:t>, webformulier)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Parallelle trajecten, verschillende snelheden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Wetgeving is </a:t>
            </a:r>
            <a:r>
              <a:rPr lang="nl-NL" i="1" dirty="0" smtClean="0"/>
              <a:t>randvoorwaarde</a:t>
            </a:r>
            <a:r>
              <a:rPr lang="nl-NL" dirty="0" smtClean="0"/>
              <a:t> voor effectuering digitale dienstverlening door overheid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Wetgeving is </a:t>
            </a:r>
            <a:r>
              <a:rPr lang="nl-NL" i="1" dirty="0" smtClean="0"/>
              <a:t>politiek proces</a:t>
            </a:r>
            <a:r>
              <a:rPr lang="nl-NL" dirty="0" smtClean="0"/>
              <a:t>; TK moet zijn rol kunnen spelen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Voorbereiding is samenspel beleid – uitvoering – juridische functie</a:t>
            </a:r>
          </a:p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5" name="Pijl links 4"/>
          <p:cNvSpPr/>
          <p:nvPr/>
        </p:nvSpPr>
        <p:spPr>
          <a:xfrm>
            <a:off x="-304800" y="0"/>
            <a:ext cx="45719" cy="4571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Keuzes en dilemma’s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nl-NL" dirty="0" smtClean="0"/>
              <a:t> Positionering: welk probleem oplossen? 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In huidige situatie is sprake van:</a:t>
            </a:r>
          </a:p>
          <a:p>
            <a:pPr>
              <a:buNone/>
            </a:pPr>
            <a:r>
              <a:rPr lang="nl-NL" dirty="0" smtClean="0"/>
              <a:t>	# bestaande voorzieningen (GDI)</a:t>
            </a:r>
          </a:p>
          <a:p>
            <a:pPr>
              <a:buNone/>
            </a:pPr>
            <a:r>
              <a:rPr lang="nl-NL" dirty="0" smtClean="0"/>
              <a:t>	# beleidsmatig niet uitgekristalliseerd </a:t>
            </a:r>
          </a:p>
          <a:p>
            <a:pPr>
              <a:buNone/>
            </a:pPr>
            <a:r>
              <a:rPr lang="nl-NL" dirty="0" smtClean="0"/>
              <a:t>	# versnipperd juridisch kader</a:t>
            </a:r>
          </a:p>
          <a:p>
            <a:pPr>
              <a:buNone/>
            </a:pPr>
            <a:r>
              <a:rPr lang="nl-NL" dirty="0" smtClean="0"/>
              <a:t>	# behoefte burgers &amp; bedrijven aan digitaal verkeer met ovh</a:t>
            </a:r>
          </a:p>
          <a:p>
            <a:pPr>
              <a:buNone/>
            </a:pPr>
            <a:r>
              <a:rPr lang="nl-NL" dirty="0" smtClean="0"/>
              <a:t>	# onvoldoende gebruik door overheid zelf</a:t>
            </a:r>
          </a:p>
          <a:p>
            <a:pPr>
              <a:buNone/>
            </a:pPr>
            <a:r>
              <a:rPr lang="nl-NL" dirty="0" smtClean="0"/>
              <a:t>	# behoefte aan duidelijkheid en uniformiteit</a:t>
            </a:r>
          </a:p>
          <a:p>
            <a:pPr>
              <a:buNone/>
            </a:pPr>
            <a:r>
              <a:rPr lang="nl-NL" dirty="0" smtClean="0"/>
              <a:t> 	# onvoldoende efficiency</a:t>
            </a:r>
          </a:p>
          <a:p>
            <a:pPr>
              <a:buNone/>
            </a:pPr>
            <a:r>
              <a:rPr lang="nl-NL" dirty="0" smtClean="0"/>
              <a:t>	# snel veranderende samenleving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Nodig: </a:t>
            </a:r>
          </a:p>
          <a:p>
            <a:r>
              <a:rPr lang="nl-NL" dirty="0" smtClean="0"/>
              <a:t> 	# Evenwicht tussen toekomstvastheid/flexibiliteit &lt;--&gt;</a:t>
            </a:r>
          </a:p>
          <a:p>
            <a:r>
              <a:rPr lang="nl-NL" dirty="0" smtClean="0"/>
              <a:t>    	   rechtszekerheid/democratische legitimatie</a:t>
            </a:r>
          </a:p>
          <a:p>
            <a:r>
              <a:rPr lang="nl-NL" dirty="0" smtClean="0"/>
              <a:t> 	# Verschillende belangen een plek geven</a:t>
            </a:r>
          </a:p>
          <a:p>
            <a:r>
              <a:rPr lang="nl-NL" dirty="0" smtClean="0"/>
              <a:t> 	# Visie, ambitie en conceptuele samenhang</a:t>
            </a:r>
          </a:p>
          <a:p>
            <a:r>
              <a:rPr lang="nl-NL" dirty="0" smtClean="0"/>
              <a:t> 	# Voortgang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7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Wet GDI (BZK-EZ)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4414838"/>
          </a:xfrm>
        </p:spPr>
        <p:txBody>
          <a:bodyPr>
            <a:normAutofit lnSpcReduction="10000"/>
          </a:bodyPr>
          <a:lstStyle/>
          <a:p>
            <a:r>
              <a:rPr lang="nl-NL" b="1" dirty="0" smtClean="0"/>
              <a:t>Uitgangspunten: 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Bieden van duidelijkheid en ruimte voor ontwikkelingen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Reikwijdte: bestuursorganen (</a:t>
            </a:r>
            <a:r>
              <a:rPr lang="nl-NL" dirty="0" err="1" smtClean="0"/>
              <a:t>incl.</a:t>
            </a:r>
            <a:r>
              <a:rPr lang="nl-NL" dirty="0" smtClean="0"/>
              <a:t> Rijksdienst), wel uitzonderingen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Verplichte aansluiting op </a:t>
            </a:r>
            <a:r>
              <a:rPr lang="nl-NL" dirty="0" err="1" smtClean="0"/>
              <a:t>én</a:t>
            </a:r>
            <a:r>
              <a:rPr lang="nl-NL" dirty="0" smtClean="0"/>
              <a:t> gebruik van GDI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Relatie tot eigen bedrijfsvoering; autonomie, niet exclusief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Gefaseerde invoering </a:t>
            </a:r>
            <a:r>
              <a:rPr lang="nl-NL" dirty="0" err="1" smtClean="0"/>
              <a:t>mbt</a:t>
            </a:r>
            <a:r>
              <a:rPr lang="nl-NL" dirty="0" smtClean="0"/>
              <a:t> voorzieningen en bestuursorganen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Werken in tranches; stip op de horizon</a:t>
            </a:r>
          </a:p>
          <a:p>
            <a:r>
              <a:rPr lang="nl-NL" b="1" dirty="0" smtClean="0"/>
              <a:t>Thema’s eerste tranche: 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Ontsluiting algemene overheidsinformatie (</a:t>
            </a:r>
            <a:r>
              <a:rPr lang="nl-NL" dirty="0" err="1" smtClean="0"/>
              <a:t>overheid.nl</a:t>
            </a:r>
            <a:r>
              <a:rPr lang="nl-NL" dirty="0" smtClean="0"/>
              <a:t>.,            </a:t>
            </a:r>
            <a:r>
              <a:rPr lang="nl-NL" dirty="0" err="1" smtClean="0"/>
              <a:t>ondernemersplein.nl</a:t>
            </a:r>
            <a:r>
              <a:rPr lang="nl-NL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Ontsluiting persoonsgebonden informatie (</a:t>
            </a:r>
            <a:r>
              <a:rPr lang="nl-NL" dirty="0" err="1" smtClean="0"/>
              <a:t>MijnOverheid</a:t>
            </a:r>
            <a:r>
              <a:rPr lang="nl-NL" dirty="0" smtClean="0"/>
              <a:t>, Ondernemingsdossier)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Elektronische toegang tot GDI: via publieke </a:t>
            </a:r>
            <a:r>
              <a:rPr lang="nl-NL" dirty="0" err="1" smtClean="0"/>
              <a:t>én</a:t>
            </a:r>
            <a:r>
              <a:rPr lang="nl-NL" dirty="0" smtClean="0"/>
              <a:t> private </a:t>
            </a:r>
            <a:r>
              <a:rPr lang="nl-NL" dirty="0" err="1" smtClean="0"/>
              <a:t>authenticatie</a:t>
            </a:r>
            <a:endParaRPr lang="nl-NL" dirty="0" smtClean="0"/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Standaarden, systeemintegriteit, privacy, toezicht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8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 en planning eerste tranche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u="sng" dirty="0" smtClean="0"/>
              <a:t>Projectorganisatie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Relatie tot aanpalende dossiers (programma’s </a:t>
            </a:r>
            <a:r>
              <a:rPr lang="nl-NL" dirty="0" err="1" smtClean="0"/>
              <a:t>eID</a:t>
            </a:r>
            <a:r>
              <a:rPr lang="nl-NL" dirty="0" smtClean="0"/>
              <a:t>, publiek middel, uitvoeringswet </a:t>
            </a:r>
            <a:r>
              <a:rPr lang="nl-NL" dirty="0" err="1" smtClean="0"/>
              <a:t>eidas</a:t>
            </a:r>
            <a:r>
              <a:rPr lang="nl-NL" dirty="0" smtClean="0"/>
              <a:t> </a:t>
            </a:r>
            <a:r>
              <a:rPr lang="nl-NL" dirty="0" err="1" smtClean="0"/>
              <a:t>Vo</a:t>
            </a:r>
            <a:r>
              <a:rPr lang="nl-NL" dirty="0" smtClean="0"/>
              <a:t>, modernisering </a:t>
            </a:r>
            <a:r>
              <a:rPr lang="nl-NL" dirty="0" err="1" smtClean="0"/>
              <a:t>Awb</a:t>
            </a:r>
            <a:r>
              <a:rPr lang="nl-NL" dirty="0" smtClean="0"/>
              <a:t> etc.)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interdepartementale projectstructuur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‘Meenemen’ politiek, advies CBP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Aanhaken Digicommissaris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Implementatieplan </a:t>
            </a:r>
          </a:p>
          <a:p>
            <a:endParaRPr lang="nl-NL" dirty="0" smtClean="0"/>
          </a:p>
          <a:p>
            <a:r>
              <a:rPr lang="nl-NL" u="sng" dirty="0" smtClean="0"/>
              <a:t>Tijdpad</a:t>
            </a:r>
          </a:p>
          <a:p>
            <a:pPr>
              <a:buFont typeface="Arial"/>
              <a:buChar char="•"/>
            </a:pPr>
            <a:r>
              <a:rPr lang="nl-NL" dirty="0" smtClean="0"/>
              <a:t> tot </a:t>
            </a:r>
            <a:r>
              <a:rPr lang="nl-NL" dirty="0" err="1" smtClean="0"/>
              <a:t>nov.</a:t>
            </a:r>
            <a:r>
              <a:rPr lang="nl-NL" dirty="0" smtClean="0"/>
              <a:t> 2015: </a:t>
            </a:r>
            <a:r>
              <a:rPr lang="nl-NL" dirty="0" err="1" smtClean="0"/>
              <a:t>interdep</a:t>
            </a:r>
            <a:r>
              <a:rPr lang="nl-NL" dirty="0" smtClean="0"/>
              <a:t>. afstemming, PIA, u&amp;h toets, regeldruk toets, opstellen implementatieplan (incl. k/b), opstellen wetsvoorstel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nov.–dec. 2015: consultatie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</a:t>
            </a:r>
            <a:r>
              <a:rPr lang="nl-NL" dirty="0" err="1" smtClean="0"/>
              <a:t>feb-maart</a:t>
            </a:r>
            <a:r>
              <a:rPr lang="nl-NL" dirty="0" smtClean="0"/>
              <a:t> 2016: bestuurlijke besluitvorming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medio 2016: indiening bij TK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2DC7-D843-4707-8A18-D61054AE9C29}" type="slidenum">
              <a:rPr lang="nl-NL" smtClean="0"/>
              <a:pPr/>
              <a:t>9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Kleurenschema Groen">
      <a:dk1>
        <a:sysClr val="windowText" lastClr="000000"/>
      </a:dk1>
      <a:lt1>
        <a:sysClr val="window" lastClr="FFFFFF"/>
      </a:lt1>
      <a:dk2>
        <a:srgbClr val="F4BBD6"/>
      </a:dk2>
      <a:lt2>
        <a:srgbClr val="EEECE1"/>
      </a:lt2>
      <a:accent1>
        <a:srgbClr val="E70022"/>
      </a:accent1>
      <a:accent2>
        <a:srgbClr val="CC003D"/>
      </a:accent2>
      <a:accent3>
        <a:srgbClr val="ED8FBB"/>
      </a:accent3>
      <a:accent4>
        <a:srgbClr val="900079"/>
      </a:accent4>
      <a:accent5>
        <a:srgbClr val="47145C"/>
      </a:accent5>
      <a:accent6>
        <a:srgbClr val="0E4A10"/>
      </a:accent6>
      <a:hlink>
        <a:srgbClr val="0000FF"/>
      </a:hlink>
      <a:folHlink>
        <a:srgbClr val="800080"/>
      </a:folHlink>
    </a:clrScheme>
    <a:fontScheme name="Standaardontwerp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4831</TotalTime>
  <Words>384</Words>
  <Application>Microsoft Office PowerPoint</Application>
  <PresentationFormat>Diavoorstelling (4:3)</PresentationFormat>
  <Paragraphs>128</Paragraphs>
  <Slides>9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Standaardontwerp</vt:lpstr>
      <vt:lpstr> Wetgeving digitale overheid (GDI)</vt:lpstr>
      <vt:lpstr>Digitaal werkende overheid = onontkoombaar (I)</vt:lpstr>
      <vt:lpstr>Digitaal werkende overheid = onontkoombaar (II)</vt:lpstr>
      <vt:lpstr>Artikel X, lid 1, Wet Elektronisch Berichtenverkeer</vt:lpstr>
      <vt:lpstr>De wetgevingspraktijk </vt:lpstr>
      <vt:lpstr>Wetgevingstrajecten digitale overheid</vt:lpstr>
      <vt:lpstr>Keuzes en dilemma’s</vt:lpstr>
      <vt:lpstr>Wet GDI (BZK-EZ)</vt:lpstr>
      <vt:lpstr>Proces en planning eerste tranche</vt:lpstr>
    </vt:vector>
  </TitlesOfParts>
  <Company>O-advies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OG-ON</dc:title>
  <dc:creator>Almer Toby</dc:creator>
  <cp:lastModifiedBy>monique</cp:lastModifiedBy>
  <cp:revision>413</cp:revision>
  <dcterms:created xsi:type="dcterms:W3CDTF">2015-04-22T20:29:54Z</dcterms:created>
  <dcterms:modified xsi:type="dcterms:W3CDTF">2015-07-06T08:54:15Z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entryid">
    <vt:lpwstr>00000000A0ABD29129DC11D194FE0000F87702F8010700010000000000000000010000005E5E21104646303130303030303030303030303030303030303030303138393844314534413746383030303030303031313037303030303031303231354535453637444100000000</vt:lpwstr>
  </property>
  <property fmtid="{D5CDD505-2E9C-101B-9397-08002B2CF9AE}" pid="3" name="_storeid">
    <vt:lpwstr>0000000038A1BB1005E5101AA1BB08002B2A56C20000574D455052562E444C4C0000000000000000A0ABD29129DC11D194FE0000F87702F801010000000000000000000000000000000000000000000000000000000000000000000000000000000000000000000000000000000000000000000000000000000000000000000</vt:lpwstr>
  </property>
</Properties>
</file>